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305" r:id="rId6"/>
    <p:sldId id="317" r:id="rId7"/>
    <p:sldId id="258" r:id="rId8"/>
    <p:sldId id="301" r:id="rId9"/>
    <p:sldId id="309" r:id="rId10"/>
    <p:sldId id="299" r:id="rId11"/>
    <p:sldId id="303" r:id="rId12"/>
    <p:sldId id="316" r:id="rId13"/>
  </p:sldIdLst>
  <p:sldSz cx="12192000" cy="6858000"/>
  <p:notesSz cx="6858000" cy="9144000"/>
  <p:embeddedFontLst>
    <p:embeddedFont>
      <p:font typeface="AR BERKLEY" panose="020B0604020202020204" charset="0"/>
      <p:regular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Bookman Old Style" panose="02050604050505020204" pitchFamily="18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80199" y="168603"/>
            <a:ext cx="11225473" cy="41311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“Fault Finding &amp; Final Judgment”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7:1-5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86EA4F-A9A8-6839-E993-755BEAF30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766" y="4267732"/>
            <a:ext cx="5866646" cy="259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C2CDD67-1CC3-482E-40D6-E98CDEFB9D46}"/>
              </a:ext>
            </a:extLst>
          </p:cNvPr>
          <p:cNvSpPr txBox="1"/>
          <p:nvPr/>
        </p:nvSpPr>
        <p:spPr>
          <a:xfrm>
            <a:off x="341014" y="331881"/>
            <a:ext cx="4946210" cy="6308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500" b="1" dirty="0">
                <a:solidFill>
                  <a:schemeClr val="bg1"/>
                </a:solidFill>
              </a:rPr>
              <a:t>John 8:13-16  “…Jesus answered and said to them, “Even if I bear witness of Myself, My witness is true, for I know where I came from and where I am going; but you do not know where I come from and where I am going. "You judge according to the flesh; I judge no one. "And yet if I do judge, My judgment is true; for I am not alone, but I am with the Father who sent Me.” </a:t>
            </a:r>
          </a:p>
          <a:p>
            <a:pPr>
              <a:lnSpc>
                <a:spcPct val="125000"/>
              </a:lnSpc>
            </a:pPr>
            <a:r>
              <a:rPr lang="en-US" sz="2500" b="1" i="0" u="none" strike="noStrike" dirty="0">
                <a:solidFill>
                  <a:schemeClr val="bg1"/>
                </a:solidFill>
              </a:rPr>
              <a:t>John 8:5-7,10,11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AC34425-BFDE-0754-948E-92FA04C4D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307" y="217660"/>
            <a:ext cx="6422679" cy="642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5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1B057B-3DC2-103D-F536-8A8C3EE16EAB}"/>
              </a:ext>
            </a:extLst>
          </p:cNvPr>
          <p:cNvSpPr txBox="1"/>
          <p:nvPr/>
        </p:nvSpPr>
        <p:spPr>
          <a:xfrm>
            <a:off x="552262" y="669956"/>
            <a:ext cx="10320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CHRISTIAN’S CHARACTER MUST BE FREE FROM: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CDD67-1CC3-482E-40D6-E98CDEFB9D46}"/>
              </a:ext>
            </a:extLst>
          </p:cNvPr>
          <p:cNvSpPr txBox="1"/>
          <p:nvPr/>
        </p:nvSpPr>
        <p:spPr>
          <a:xfrm>
            <a:off x="1899719" y="2222663"/>
            <a:ext cx="8392562" cy="3965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400" b="1" i="0" u="none" strike="noStrike" dirty="0">
                <a:solidFill>
                  <a:schemeClr val="bg1"/>
                </a:solidFill>
              </a:rPr>
              <a:t>PRE-JUDGING</a:t>
            </a:r>
          </a:p>
          <a:p>
            <a:pPr algn="ctr">
              <a:lnSpc>
                <a:spcPct val="200000"/>
              </a:lnSpc>
            </a:pPr>
            <a:r>
              <a:rPr lang="en-US" sz="4400" b="1" i="0" u="none" strike="noStrike" dirty="0">
                <a:solidFill>
                  <a:schemeClr val="bg1"/>
                </a:solidFill>
              </a:rPr>
              <a:t>UNJUST CRITICISM</a:t>
            </a:r>
          </a:p>
          <a:p>
            <a:pPr algn="ctr">
              <a:lnSpc>
                <a:spcPct val="200000"/>
              </a:lnSpc>
            </a:pPr>
            <a:r>
              <a:rPr lang="en-US" sz="4400" b="1" i="0" u="none" strike="noStrike" dirty="0">
                <a:solidFill>
                  <a:schemeClr val="bg1"/>
                </a:solidFill>
              </a:rPr>
              <a:t>VENGEFUL CONDEMNATION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627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535193" y="569411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“JUDGE NOT…”  (7:1)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28800" y="1641163"/>
            <a:ext cx="9696261" cy="4475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1" dirty="0"/>
              <a:t>Not a condemnation of all judgments</a:t>
            </a:r>
          </a:p>
          <a:p>
            <a:pPr>
              <a:lnSpc>
                <a:spcPct val="120000"/>
              </a:lnSpc>
            </a:pPr>
            <a:r>
              <a:rPr lang="en-US" sz="4000" b="1" dirty="0"/>
              <a:t>“judge not” V.1 &amp; “then your will see clearly to remove the speck from your brother’s eye” V.5</a:t>
            </a:r>
          </a:p>
          <a:p>
            <a:pPr>
              <a:lnSpc>
                <a:spcPct val="120000"/>
              </a:lnSpc>
            </a:pPr>
            <a:r>
              <a:rPr lang="en-US" sz="4000" b="1" dirty="0"/>
              <a:t>Jesus deal with RIGHT and WRONG standards of judging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340730" y="598124"/>
            <a:ext cx="7583786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STANDARD IS THE LAW OF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602827" y="1667139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John 7:24 “Do not judge according to appearance, but judge with righteous judgment.”</a:t>
            </a:r>
          </a:p>
          <a:p>
            <a:r>
              <a:rPr lang="en-US" sz="3600" i="1" dirty="0"/>
              <a:t>Appearance-</a:t>
            </a:r>
            <a:r>
              <a:rPr lang="en-US" sz="3600" dirty="0"/>
              <a:t> “the outward appearance, look… external appearance… of the outward aspect of a person.”</a:t>
            </a:r>
          </a:p>
          <a:p>
            <a:r>
              <a:rPr lang="en-US" sz="3600" dirty="0"/>
              <a:t>Righteous Judgment is what we must exercise every day- 1 John 4:6; Titus 1:9</a:t>
            </a:r>
          </a:p>
          <a:p>
            <a:r>
              <a:rPr lang="en-US" sz="3600" dirty="0"/>
              <a:t>1 Corinthians 6:2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24904" y="425182"/>
            <a:ext cx="6745111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FALSE ATTITUDES CONDEMNED IN JUDING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838217" y="1748621"/>
            <a:ext cx="10257577" cy="430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200" b="1" u="sng" dirty="0"/>
              <a:t>A Critical Spirit Of Fault Finding</a:t>
            </a:r>
          </a:p>
          <a:p>
            <a:pPr>
              <a:lnSpc>
                <a:spcPct val="95000"/>
              </a:lnSpc>
            </a:pPr>
            <a:r>
              <a:rPr lang="en-US" sz="3200" dirty="0"/>
              <a:t>	Difference between pointing out doctrinal error and 	criticizing for the sake of criticizing</a:t>
            </a:r>
          </a:p>
          <a:p>
            <a:pPr>
              <a:lnSpc>
                <a:spcPct val="95000"/>
              </a:lnSpc>
            </a:pPr>
            <a:r>
              <a:rPr lang="en-US" sz="3200" b="1" u="sng" dirty="0"/>
              <a:t>Condemnation Of Others Out Of A Mean of Hateful Spirit</a:t>
            </a:r>
          </a:p>
          <a:p>
            <a:pPr>
              <a:lnSpc>
                <a:spcPct val="95000"/>
              </a:lnSpc>
            </a:pPr>
            <a:r>
              <a:rPr lang="en-US" sz="3200" dirty="0"/>
              <a:t>	Some people are just MEAN!</a:t>
            </a:r>
          </a:p>
          <a:p>
            <a:pPr>
              <a:lnSpc>
                <a:spcPct val="95000"/>
              </a:lnSpc>
            </a:pPr>
            <a:r>
              <a:rPr lang="en-US" sz="3200" b="1" u="sng" dirty="0"/>
              <a:t>Condemnation Driven By Vengeance &amp; Ill Motives</a:t>
            </a:r>
          </a:p>
          <a:p>
            <a:pPr>
              <a:lnSpc>
                <a:spcPct val="95000"/>
              </a:lnSpc>
            </a:pPr>
            <a:r>
              <a:rPr lang="en-US" sz="3200" dirty="0"/>
              <a:t>	Trying to divert attention away from selves</a:t>
            </a:r>
          </a:p>
          <a:p>
            <a:pPr>
              <a:lnSpc>
                <a:spcPct val="95000"/>
              </a:lnSpc>
            </a:pPr>
            <a:r>
              <a:rPr lang="en-US" sz="3200" b="1" u="sng" dirty="0"/>
              <a:t>“Final Judgment” as if We Have The Power To Justify or 	Condemn!</a:t>
            </a:r>
          </a:p>
        </p:txBody>
      </p:sp>
    </p:spTree>
    <p:extLst>
      <p:ext uri="{BB962C8B-B14F-4D97-AF65-F5344CB8AC3E}">
        <p14:creationId xmlns:p14="http://schemas.microsoft.com/office/powerpoint/2010/main" val="1134406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59247" y="490286"/>
            <a:ext cx="8646059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IMPERFECT JUDGMENT OF OTHERS WILL BRING OUR OWN CONDEMNATION</a:t>
            </a:r>
            <a:endParaRPr kumimoji="0" lang="en-US" sz="2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94186" y="1730512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Matthew 7:2-5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Acts 23:3 “command me to be struck contrary to the law”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Intentional Discrimination Brings Evil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God will measure us by the same yardstick we use – unfair, cannot expect JUSTICE!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Matthew 7:3-5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Proper motives change a person</a:t>
            </a:r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79225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Some False Attitudes: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57561" y="1695420"/>
            <a:ext cx="10257577" cy="4355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4000"/>
              </a:lnSpc>
            </a:pPr>
            <a:r>
              <a:rPr lang="en-US" sz="3500" b="1" dirty="0">
                <a:solidFill>
                  <a:prstClr val="black"/>
                </a:solidFill>
              </a:rPr>
              <a:t>“Don’t tell another person they are WRONG at all!”</a:t>
            </a:r>
          </a:p>
          <a:p>
            <a:pPr lvl="0">
              <a:lnSpc>
                <a:spcPct val="114000"/>
              </a:lnSpc>
            </a:pPr>
            <a:r>
              <a:rPr lang="en-US" sz="3500" b="1" dirty="0">
                <a:solidFill>
                  <a:prstClr val="black"/>
                </a:solidFill>
              </a:rPr>
              <a:t>“Don’t tell another person they are WRONG about ANYTHING unless YOU are first PERFECT!”</a:t>
            </a:r>
          </a:p>
          <a:p>
            <a:pPr lvl="0">
              <a:lnSpc>
                <a:spcPct val="114000"/>
              </a:lnSpc>
            </a:pPr>
            <a:r>
              <a:rPr lang="en-US" sz="3500" b="1" dirty="0">
                <a:solidFill>
                  <a:prstClr val="black"/>
                </a:solidFill>
              </a:rPr>
              <a:t>“Since I can’t judge, I have to leave that sin with God, and perhaps He will excuse it.  He is a righteous God.”</a:t>
            </a:r>
          </a:p>
          <a:p>
            <a:pPr lvl="0">
              <a:lnSpc>
                <a:spcPct val="114000"/>
              </a:lnSpc>
            </a:pPr>
            <a:r>
              <a:rPr lang="en-US" sz="3500" b="1" dirty="0">
                <a:solidFill>
                  <a:prstClr val="black"/>
                </a:solidFill>
              </a:rPr>
              <a:t>“DON’T GET INVOLVED IN CORRECTING ANY WRONG IN OTHERS!”</a:t>
            </a:r>
            <a:endParaRPr lang="en-US" sz="3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180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80199" y="127173"/>
            <a:ext cx="1122547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Bookman Old Style" panose="02050604050505020204" pitchFamily="18" charset="0"/>
              </a:rPr>
              <a:t>I Must Judge, But RIGHTEOUSLY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3533B8-A75C-8477-CA0F-D13787C2ECF6}"/>
              </a:ext>
            </a:extLst>
          </p:cNvPr>
          <p:cNvSpPr txBox="1"/>
          <p:nvPr/>
        </p:nvSpPr>
        <p:spPr>
          <a:xfrm>
            <a:off x="1009141" y="2755478"/>
            <a:ext cx="10173718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6600" dirty="0">
                <a:solidFill>
                  <a:schemeClr val="bg1"/>
                </a:solidFill>
              </a:rPr>
              <a:t>I Am NOT To</a:t>
            </a:r>
          </a:p>
          <a:p>
            <a:pPr algn="ctr">
              <a:lnSpc>
                <a:spcPct val="90000"/>
              </a:lnSpc>
            </a:pPr>
            <a:r>
              <a:rPr lang="en-US" sz="6600" dirty="0">
                <a:solidFill>
                  <a:schemeClr val="bg1"/>
                </a:solidFill>
              </a:rPr>
              <a:t>Judge UNRIGHTEOUSLY</a:t>
            </a:r>
          </a:p>
          <a:p>
            <a:pPr algn="ctr">
              <a:lnSpc>
                <a:spcPct val="90000"/>
              </a:lnSpc>
            </a:pPr>
            <a:r>
              <a:rPr lang="en-US" sz="6600" i="1" dirty="0">
                <a:solidFill>
                  <a:schemeClr val="bg1"/>
                </a:solidFill>
              </a:rPr>
              <a:t>FINAL JUDGMENT IS WITH GOD</a:t>
            </a:r>
          </a:p>
        </p:txBody>
      </p:sp>
    </p:spTree>
    <p:extLst>
      <p:ext uri="{BB962C8B-B14F-4D97-AF65-F5344CB8AC3E}">
        <p14:creationId xmlns:p14="http://schemas.microsoft.com/office/powerpoint/2010/main" val="2680208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5018</TotalTime>
  <Words>463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 Narrow</vt:lpstr>
      <vt:lpstr>Bookman Old Style</vt:lpstr>
      <vt:lpstr>Arial</vt:lpstr>
      <vt:lpstr>Calibri</vt:lpstr>
      <vt:lpstr>AR BERKLEY</vt:lpstr>
      <vt:lpstr>Calibri Light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224</cp:revision>
  <dcterms:created xsi:type="dcterms:W3CDTF">2017-09-29T03:02:24Z</dcterms:created>
  <dcterms:modified xsi:type="dcterms:W3CDTF">2022-12-23T22:33:20Z</dcterms:modified>
</cp:coreProperties>
</file>